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8"/>
  </p:notesMasterIdLst>
  <p:sldIdLst>
    <p:sldId id="832" r:id="rId2"/>
    <p:sldId id="907" r:id="rId3"/>
    <p:sldId id="908" r:id="rId4"/>
    <p:sldId id="837" r:id="rId5"/>
    <p:sldId id="851" r:id="rId6"/>
    <p:sldId id="858" r:id="rId7"/>
    <p:sldId id="853" r:id="rId8"/>
    <p:sldId id="898" r:id="rId9"/>
    <p:sldId id="901" r:id="rId10"/>
    <p:sldId id="899" r:id="rId11"/>
    <p:sldId id="910" r:id="rId12"/>
    <p:sldId id="900" r:id="rId13"/>
    <p:sldId id="902" r:id="rId14"/>
    <p:sldId id="903" r:id="rId15"/>
    <p:sldId id="904" r:id="rId16"/>
    <p:sldId id="90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F45"/>
    <a:srgbClr val="FFFF00"/>
    <a:srgbClr val="FFFFFF"/>
    <a:srgbClr val="FE9B03"/>
    <a:srgbClr val="0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45" autoAdjust="0"/>
  </p:normalViewPr>
  <p:slideViewPr>
    <p:cSldViewPr snapToGrid="0" snapToObjects="1" showGuides="1">
      <p:cViewPr varScale="1">
        <p:scale>
          <a:sx n="88" d="100"/>
          <a:sy n="88" d="100"/>
        </p:scale>
        <p:origin x="-104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66BAB-4C79-BF44-9341-277C4ACD3D37}" type="datetimeFigureOut">
              <a:rPr lang="en-US" smtClean="0"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0E02-0371-8246-859F-832CEFEB6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 to the Issues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Osborne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Whitefly Information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Info &amp; Whitefly Species of Concern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(biology, hosts, etc.)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Catharine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PHD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and Discussion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Whitefly Management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Chemical Control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Landscape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Invasives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Pros &amp; Cons of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Neonicitinoids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Catharine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Production, Including Resistance Management Guide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Osborne, PhD (10 minutes)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 Control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Osborne (15 minutes)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Research &amp; Grant Update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Biocontrol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Efforts, Grant Info, Trevor Efforts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Osborne (15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Efforts of Post-Doc &amp; Key Biscayne &amp; Palm Beach Gardens Trials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Catharine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Mannion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and Discussion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Outreach &amp; Resources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FLWHITEFLY Website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Stephanie Stocks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Palm Beach Working 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Schall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_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Florida’s View &amp;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Boxstore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Issues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Wayne Dixon, PhD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(20 minutes)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Questions, Discussion &amp; Conclusion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Lance Osborne &amp; All presenters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Adjourn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5B344-7EFD-F54F-9AA5-F2EEE209B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6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EFDA2-4DB9-4BB0-A8E5-C5B0C0FC96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latin typeface="Times New Roman" charset="0"/>
              </a:rPr>
              <a:t>MEALYBUGS</a:t>
            </a:r>
          </a:p>
          <a:p>
            <a:r>
              <a:rPr lang="en-US" i="1">
                <a:latin typeface="Times New Roman" charset="0"/>
              </a:rPr>
              <a:t>Phenacoccus multicerarii</a:t>
            </a:r>
            <a:r>
              <a:rPr lang="en-US">
                <a:latin typeface="Times New Roman" charset="0"/>
              </a:rPr>
              <a:t> </a:t>
            </a:r>
          </a:p>
          <a:p>
            <a:r>
              <a:rPr lang="en-US" i="1">
                <a:latin typeface="Times New Roman" charset="0"/>
              </a:rPr>
              <a:t>Hypogeococcus pungens</a:t>
            </a:r>
            <a:r>
              <a:rPr lang="en-US">
                <a:latin typeface="Times New Roman" charset="0"/>
              </a:rPr>
              <a:t> - CA, FL, HI, PR Harrisia Cactus Mealybug (HCM), NPAG</a:t>
            </a:r>
          </a:p>
          <a:p>
            <a:r>
              <a:rPr lang="en-US" i="1">
                <a:latin typeface="Times New Roman" charset="0"/>
              </a:rPr>
              <a:t>Nipaecoccus viridis</a:t>
            </a:r>
            <a:r>
              <a:rPr lang="en-US">
                <a:latin typeface="Times New Roman" charset="0"/>
              </a:rPr>
              <a:t> – FL Lebbeck Mealybug</a:t>
            </a:r>
          </a:p>
          <a:p>
            <a:r>
              <a:rPr lang="en-US" i="1">
                <a:latin typeface="Times New Roman" charset="0"/>
              </a:rPr>
              <a:t>Planococcus minor</a:t>
            </a:r>
            <a:r>
              <a:rPr lang="en-US">
                <a:latin typeface="Times New Roman" charset="0"/>
              </a:rPr>
              <a:t> - FL, HI</a:t>
            </a:r>
            <a:r>
              <a:rPr lang="en-US" b="1">
                <a:latin typeface="Times New Roman" charset="0"/>
              </a:rPr>
              <a:t> Passionvine Mealybug</a:t>
            </a:r>
            <a:r>
              <a:rPr lang="en-US">
                <a:latin typeface="Times New Roman" charset="0"/>
              </a:rPr>
              <a:t> </a:t>
            </a:r>
          </a:p>
          <a:p>
            <a:r>
              <a:rPr lang="en-US" i="1">
                <a:latin typeface="Times New Roman" charset="0"/>
              </a:rPr>
              <a:t> </a:t>
            </a:r>
            <a:endParaRPr lang="en-US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Palmicultor palmarum</a:t>
            </a:r>
            <a:endParaRPr lang="en-US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 </a:t>
            </a:r>
            <a:endParaRPr lang="en-US">
              <a:latin typeface="Times New Roman" charset="0"/>
            </a:endParaRPr>
          </a:p>
          <a:p>
            <a:r>
              <a:rPr lang="en-US" i="1">
                <a:latin typeface="Times New Roman" charset="0"/>
              </a:rPr>
              <a:t>Pseudococcus elisae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 </a:t>
            </a:r>
          </a:p>
          <a:p>
            <a:endParaRPr 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E9FFD6-7C42-C343-A0EA-FD0E00948012}" type="slidenum">
              <a:rPr lang="en-US" sz="1200">
                <a:latin typeface="Times New Roman" charset="0"/>
              </a:rPr>
              <a:pPr eaLnBrk="1" hangingPunct="1"/>
              <a:t>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badi MT Condensed Light" charset="0"/>
                <a:ea typeface="ＭＳ Ｐゴシック" charset="0"/>
                <a:cs typeface="ＭＳ Ｐゴシック" charset="0"/>
              </a:rPr>
              <a:t>28 </a:t>
            </a:r>
            <a:r>
              <a:rPr lang="en-US" dirty="0" err="1">
                <a:latin typeface="Abadi MT Condensed Light" charset="0"/>
                <a:ea typeface="ＭＳ Ｐゴシック" charset="0"/>
                <a:cs typeface="ＭＳ Ｐゴシック" charset="0"/>
              </a:rPr>
              <a:t>ai</a:t>
            </a:r>
            <a:endParaRPr lang="en-US" dirty="0">
              <a:latin typeface="Abadi MT Condensed Light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badi MT Condensed Light" charset="0"/>
                <a:ea typeface="ＭＳ Ｐゴシック" charset="0"/>
                <a:cs typeface="ＭＳ Ｐゴシック" charset="0"/>
              </a:rPr>
              <a:t>12 moa</a:t>
            </a:r>
          </a:p>
          <a:p>
            <a:r>
              <a:rPr lang="en-US" dirty="0">
                <a:latin typeface="Abadi MT Condensed Light" charset="0"/>
                <a:ea typeface="ＭＳ Ｐゴシック" charset="0"/>
                <a:cs typeface="ＭＳ Ｐゴシック" charset="0"/>
              </a:rPr>
              <a:t>3 unknown moa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49AD-FED3-A842-AFCB-F63672D5A6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E45A-5F7D-2545-9B87-8B98D0C394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817D-C7AF-C04E-9309-2E03835679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D60D-65D5-B249-BBA3-92C0769F7E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420D-8610-C543-8053-D62E1006A7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96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C6A71-4C9B-7346-BFB0-B90D83EA82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CE78-35F9-864D-BD06-94E11C612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1E3F-76BB-3C43-BB45-BB8801C421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9A4B5-F2AE-1749-855B-76F5A62A10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EF0C-6562-3A48-8C59-CEA0B06770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9719-D154-F846-B364-C7D0E4998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6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3A32-647F-B84D-A946-359FFAE9A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7DD95-1014-0F46-9CC5-7E252D036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60CAF-9084-5C44-AD39-C00AAD8E06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1E6152-4CBB-7040-8587-63B5134BC7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50800" dist="38100" dir="2700000" algn="tl" rotWithShape="0">
              <a:srgbClr val="000000"/>
            </a:outerShdw>
          </a:effectLst>
          <a:latin typeface="Arial Black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6600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FFFF00"/>
          </a:solidFill>
          <a:effectLst>
            <a:outerShdw blurRad="50800" dist="38100" dir="2700000" algn="tl" rotWithShape="0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04" y="248025"/>
            <a:ext cx="9044784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Introduction to the </a:t>
            </a:r>
            <a:r>
              <a:rPr lang="en-US" sz="1800" b="1" dirty="0" smtClean="0"/>
              <a:t>Issues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Osborne:</a:t>
            </a:r>
            <a:r>
              <a:rPr lang="en-US" sz="1800" b="1" dirty="0" smtClean="0">
                <a:solidFill>
                  <a:srgbClr val="FFFFFF"/>
                </a:solidFill>
              </a:rPr>
              <a:t>10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General Whitefly Information</a:t>
            </a:r>
            <a:r>
              <a:rPr lang="en-US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(Mannion:20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63FF45"/>
                </a:solidFill>
              </a:rPr>
              <a:t>Whitefly Management</a:t>
            </a:r>
            <a:r>
              <a:rPr lang="en-US" sz="2400" b="1" dirty="0">
                <a:solidFill>
                  <a:srgbClr val="63FF45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Chemical </a:t>
            </a:r>
            <a:r>
              <a:rPr lang="en-US" sz="1800" b="1" dirty="0" smtClean="0">
                <a:solidFill>
                  <a:srgbClr val="FFFFFF"/>
                </a:solidFill>
              </a:rPr>
              <a:t>Control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Landscape </a:t>
            </a:r>
            <a:r>
              <a:rPr lang="en-US" sz="1800" b="1" dirty="0" err="1"/>
              <a:t>Invasives</a:t>
            </a:r>
            <a:r>
              <a:rPr lang="en-US" sz="1800" b="1" dirty="0"/>
              <a:t>, Pros &amp; Cons of </a:t>
            </a:r>
            <a:r>
              <a:rPr lang="en-US" sz="1800" b="1" dirty="0" err="1"/>
              <a:t>Neonicitinoids</a:t>
            </a:r>
            <a:r>
              <a:rPr lang="en-US" sz="1800" b="1" dirty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Mannion:</a:t>
            </a:r>
            <a:r>
              <a:rPr lang="en-US" sz="1800" b="1" dirty="0" smtClean="0">
                <a:solidFill>
                  <a:srgbClr val="FFFFFF"/>
                </a:solidFill>
              </a:rPr>
              <a:t>25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Production</a:t>
            </a:r>
            <a:r>
              <a:rPr lang="en-US" sz="1800" b="1" dirty="0"/>
              <a:t>, Including Resistance Management Guide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Osborne:</a:t>
            </a:r>
            <a:r>
              <a:rPr lang="en-US" sz="1800" b="1" dirty="0" smtClean="0">
                <a:solidFill>
                  <a:srgbClr val="FFFFFF"/>
                </a:solidFill>
              </a:rPr>
              <a:t>10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/>
              <a:t>Biological </a:t>
            </a:r>
            <a:r>
              <a:rPr lang="en-US" sz="1800" b="1" dirty="0" smtClean="0"/>
              <a:t>Control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Osborne:</a:t>
            </a:r>
            <a:r>
              <a:rPr lang="en-US" sz="1800" b="1" dirty="0" smtClean="0">
                <a:solidFill>
                  <a:srgbClr val="FFFFFF"/>
                </a:solidFill>
              </a:rPr>
              <a:t>15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Current </a:t>
            </a:r>
            <a:r>
              <a:rPr lang="en-US" sz="1800" b="1" dirty="0">
                <a:solidFill>
                  <a:srgbClr val="FFFFFF"/>
                </a:solidFill>
              </a:rPr>
              <a:t>Research &amp; Grant Update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err="1" smtClean="0"/>
              <a:t>Biocontrol</a:t>
            </a:r>
            <a:r>
              <a:rPr lang="en-US" sz="1800" b="1" dirty="0" smtClean="0"/>
              <a:t> Efforts</a:t>
            </a:r>
            <a:r>
              <a:rPr lang="en-US" sz="1800" dirty="0"/>
              <a:t> </a:t>
            </a:r>
            <a:r>
              <a:rPr lang="en-US" sz="1800" dirty="0" smtClean="0"/>
              <a:t>- FDACS-DPI Facilitated Grant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(</a:t>
            </a:r>
            <a:r>
              <a:rPr lang="en-US" sz="1800" b="1" dirty="0" smtClean="0">
                <a:solidFill>
                  <a:srgbClr val="FFFFFF"/>
                </a:solidFill>
              </a:rPr>
              <a:t>Osborne:15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Efforts </a:t>
            </a:r>
            <a:r>
              <a:rPr lang="en-US" sz="1800" b="1" dirty="0"/>
              <a:t>of Post-Doc &amp; Key Biscayne &amp; Palm Beach Gardens </a:t>
            </a:r>
            <a:r>
              <a:rPr lang="en-US" sz="1800" b="1" dirty="0" smtClean="0"/>
              <a:t>Trials </a:t>
            </a:r>
            <a:r>
              <a:rPr lang="en-US" sz="1800" b="1" dirty="0" smtClean="0">
                <a:solidFill>
                  <a:srgbClr val="FFFFFF"/>
                </a:solidFill>
              </a:rPr>
              <a:t>		 (</a:t>
            </a:r>
            <a:r>
              <a:rPr lang="en-US" sz="1800" dirty="0" smtClean="0">
                <a:solidFill>
                  <a:srgbClr val="FFFFFF"/>
                </a:solidFill>
              </a:rPr>
              <a:t>Mannion:</a:t>
            </a:r>
            <a:r>
              <a:rPr lang="en-US" sz="1800" b="1" dirty="0" smtClean="0">
                <a:solidFill>
                  <a:srgbClr val="FFFFFF"/>
                </a:solidFill>
              </a:rPr>
              <a:t>15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Questions </a:t>
            </a:r>
            <a:r>
              <a:rPr lang="en-US" sz="1800" b="1" dirty="0">
                <a:solidFill>
                  <a:srgbClr val="FFFFFF"/>
                </a:solidFill>
              </a:rPr>
              <a:t>and Discussion (10 </a:t>
            </a:r>
            <a:r>
              <a:rPr lang="en-US" sz="1800" b="1" dirty="0" smtClean="0">
                <a:solidFill>
                  <a:srgbClr val="FFFFFF"/>
                </a:solidFill>
              </a:rPr>
              <a:t>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Outreach &amp; Resources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FLWHITEFLY Website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>
                <a:solidFill>
                  <a:srgbClr val="FFFFFF"/>
                </a:solidFill>
              </a:rPr>
              <a:t>Stocks</a:t>
            </a:r>
            <a:r>
              <a:rPr lang="en-US" sz="1800" b="1" dirty="0" smtClean="0">
                <a:solidFill>
                  <a:srgbClr val="FFFFFF"/>
                </a:solidFill>
              </a:rPr>
              <a:t>15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Palm </a:t>
            </a:r>
            <a:r>
              <a:rPr lang="en-US" sz="1800" b="1" dirty="0"/>
              <a:t>Beach Working </a:t>
            </a:r>
            <a:r>
              <a:rPr lang="en-US" sz="1800" b="1" dirty="0" smtClean="0"/>
              <a:t>Group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Schall:</a:t>
            </a:r>
            <a:r>
              <a:rPr lang="en-US" sz="1800" b="1" dirty="0" smtClean="0">
                <a:solidFill>
                  <a:srgbClr val="FFFFFF"/>
                </a:solidFill>
              </a:rPr>
              <a:t>15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	• </a:t>
            </a:r>
            <a:r>
              <a:rPr lang="en-US" sz="1800" b="1" dirty="0" smtClean="0"/>
              <a:t>Florida’s </a:t>
            </a:r>
            <a:r>
              <a:rPr lang="en-US" sz="1800" b="1" dirty="0"/>
              <a:t>View &amp; </a:t>
            </a:r>
            <a:r>
              <a:rPr lang="en-US" sz="1800" b="1" dirty="0" err="1"/>
              <a:t>Boxstore</a:t>
            </a:r>
            <a:r>
              <a:rPr lang="en-US" sz="1800" b="1" dirty="0"/>
              <a:t> </a:t>
            </a:r>
            <a:r>
              <a:rPr lang="en-US" sz="1800" b="1" dirty="0" smtClean="0"/>
              <a:t>Issues</a:t>
            </a:r>
            <a:r>
              <a:rPr lang="en-US" sz="1800" dirty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(</a:t>
            </a:r>
            <a:r>
              <a:rPr lang="en-US" sz="1800" dirty="0" smtClean="0">
                <a:solidFill>
                  <a:srgbClr val="FFFFFF"/>
                </a:solidFill>
              </a:rPr>
              <a:t>Dixon:</a:t>
            </a:r>
            <a:r>
              <a:rPr lang="en-US" sz="1800" b="1" dirty="0" smtClean="0">
                <a:solidFill>
                  <a:srgbClr val="FFFFFF"/>
                </a:solidFill>
              </a:rPr>
              <a:t>20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</a:rPr>
              <a:t> </a:t>
            </a:r>
            <a:r>
              <a:rPr lang="en-US" sz="1800" b="1" dirty="0" smtClean="0">
                <a:solidFill>
                  <a:srgbClr val="FFFFFF"/>
                </a:solidFill>
              </a:rPr>
              <a:t> Questions</a:t>
            </a:r>
            <a:r>
              <a:rPr lang="en-US" sz="1800" b="1" dirty="0">
                <a:solidFill>
                  <a:srgbClr val="FFFFFF"/>
                </a:solidFill>
              </a:rPr>
              <a:t>, Discussion &amp; </a:t>
            </a:r>
            <a:r>
              <a:rPr lang="en-US" sz="1800" b="1" dirty="0" smtClean="0">
                <a:solidFill>
                  <a:srgbClr val="FFFFFF"/>
                </a:solidFill>
              </a:rPr>
              <a:t>Conclusion (</a:t>
            </a:r>
            <a:r>
              <a:rPr lang="en-US" sz="1800" i="1" dirty="0">
                <a:solidFill>
                  <a:srgbClr val="FFFFFF"/>
                </a:solidFill>
              </a:rPr>
              <a:t>All </a:t>
            </a:r>
            <a:r>
              <a:rPr lang="en-US" sz="1800" i="1" dirty="0" smtClean="0">
                <a:solidFill>
                  <a:srgbClr val="FFFFFF"/>
                </a:solidFill>
              </a:rPr>
              <a:t>presenters: </a:t>
            </a:r>
            <a:r>
              <a:rPr lang="en-US" sz="1800" b="1" dirty="0" smtClean="0">
                <a:solidFill>
                  <a:srgbClr val="FFFFFF"/>
                </a:solidFill>
              </a:rPr>
              <a:t>10 min) </a:t>
            </a:r>
            <a:endParaRPr lang="en-US" sz="18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63FF45"/>
                </a:solidFill>
              </a:rPr>
              <a:t>Adjourn</a:t>
            </a:r>
            <a:endParaRPr lang="en-US" b="1" dirty="0">
              <a:solidFill>
                <a:srgbClr val="63FF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CONTAMINATION</a:t>
            </a:r>
            <a:endParaRPr lang="en-US" dirty="0"/>
          </a:p>
        </p:txBody>
      </p:sp>
      <p:pic>
        <p:nvPicPr>
          <p:cNvPr id="3" name="Picture 2" descr="IMG_20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11" y="1644115"/>
            <a:ext cx="3933123" cy="5896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463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CONTAMINATION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  <p:pic>
        <p:nvPicPr>
          <p:cNvPr id="5" name="Picture 4" descr="My new video project2.bm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0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63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E9B03"/>
                </a:solidFill>
                <a:cs typeface="Arial"/>
              </a:rPr>
              <a:t>Treated Coconuts</a:t>
            </a:r>
            <a:r>
              <a:rPr lang="en-US" b="1" dirty="0">
                <a:solidFill>
                  <a:srgbClr val="FE9B03"/>
                </a:solidFill>
                <a:cs typeface="Arial"/>
              </a:rPr>
              <a:t> </a:t>
            </a:r>
            <a:r>
              <a:rPr lang="en-US" b="1" dirty="0" smtClean="0">
                <a:solidFill>
                  <a:srgbClr val="FE9B03"/>
                </a:solidFill>
                <a:cs typeface="Arial"/>
              </a:rPr>
              <a:t>NOT Harvested</a:t>
            </a:r>
            <a:endParaRPr lang="en-US" b="1" dirty="0">
              <a:solidFill>
                <a:srgbClr val="FE9B03"/>
              </a:solidFill>
              <a:cs typeface="Arial"/>
            </a:endParaRPr>
          </a:p>
        </p:txBody>
      </p:sp>
      <p:pic>
        <p:nvPicPr>
          <p:cNvPr id="3" name="Picture 2" descr="untitled-29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600200"/>
            <a:ext cx="5943600" cy="3962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92200" y="5562600"/>
            <a:ext cx="6908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badi MT Condensed Light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  <a:latin typeface="Arial Black"/>
              </a:rPr>
              <a:t>Before people consume them.</a:t>
            </a:r>
            <a:endParaRPr lang="en-US" dirty="0"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569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696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51" y="152931"/>
            <a:ext cx="8433298" cy="1143000"/>
          </a:xfrm>
        </p:spPr>
        <p:txBody>
          <a:bodyPr/>
          <a:lstStyle/>
          <a:p>
            <a:r>
              <a:rPr lang="en-US" dirty="0" smtClean="0"/>
              <a:t>Box Stores: </a:t>
            </a:r>
            <a:r>
              <a:rPr lang="en-US" dirty="0" smtClean="0">
                <a:solidFill>
                  <a:srgbClr val="FFFF00"/>
                </a:solidFill>
              </a:rPr>
              <a:t>Friend or Foe?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untitled-28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6" y="1295931"/>
            <a:ext cx="8846967" cy="5897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048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  <a:t>Pollinators</a:t>
            </a:r>
            <a:r>
              <a:rPr lang="en-US" sz="4000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  <a:t/>
            </a:r>
            <a:br>
              <a:rPr lang="en-US" sz="4000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</a:br>
            <a:endParaRPr lang="en-US" sz="4000" baseline="0" dirty="0">
              <a:solidFill>
                <a:srgbClr val="FE9B03"/>
              </a:solidFill>
              <a:effectLst>
                <a:outerShdw blurRad="50800" dist="38100" dir="2700000" algn="tl" rotWithShape="0">
                  <a:srgbClr val="000100"/>
                </a:outerShdw>
              </a:effectLst>
              <a:latin typeface="Arial Black"/>
            </a:endParaRPr>
          </a:p>
        </p:txBody>
      </p:sp>
      <p:pic>
        <p:nvPicPr>
          <p:cNvPr id="4" name="Content Placeholder 3" descr="_DSC1154.NE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8923"/>
          <a:stretch>
            <a:fillRect/>
          </a:stretch>
        </p:blipFill>
        <p:spPr>
          <a:xfrm>
            <a:off x="-1118079" y="1342380"/>
            <a:ext cx="5553291" cy="3054096"/>
          </a:xfrm>
        </p:spPr>
      </p:pic>
      <p:pic>
        <p:nvPicPr>
          <p:cNvPr id="5" name="Content Placeholder 3" descr="_DSC2221_56.NE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b="8923"/>
          <a:stretch>
            <a:fillRect/>
          </a:stretch>
        </p:blipFill>
        <p:spPr bwMode="auto">
          <a:xfrm>
            <a:off x="4040040" y="3229031"/>
            <a:ext cx="5544992" cy="304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076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228600"/>
            <a:ext cx="6908800" cy="121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solidFill>
                  <a:srgbClr val="FF80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Solutions</a:t>
            </a:r>
            <a:endParaRPr lang="en-US" sz="5400" b="1" dirty="0">
              <a:solidFill>
                <a:srgbClr val="FF80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28800" y="1524000"/>
            <a:ext cx="5486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eaLnBrk="0" hangingPunct="0">
              <a:buFont typeface="Arial" charset="0"/>
              <a:buChar char="•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Communication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Education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Cooperation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Applied Research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Systems Approach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38100" y="5354388"/>
            <a:ext cx="922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uLnTx/>
                <a:uFillTx/>
                <a:latin typeface="Arial Black"/>
                <a:ea typeface="ＭＳ Ｐゴシック" charset="-128"/>
                <a:cs typeface="ＭＳ Ｐゴシック" charset="-128"/>
              </a:rPr>
              <a:t>Our </a:t>
            </a:r>
            <a:r>
              <a:rPr kumimoji="0" lang="en-US" sz="5400" b="1" i="0" u="none" strike="noStrike" kern="0" cap="none" spc="0" normalizeH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uLnTx/>
                <a:uFillTx/>
                <a:latin typeface="Arial Black"/>
                <a:ea typeface="ＭＳ Ｐゴシック" charset="-128"/>
                <a:cs typeface="ＭＳ Ｐゴシック" charset="-128"/>
              </a:rPr>
              <a:t>S</a:t>
            </a:r>
            <a:r>
              <a:rPr kumimoji="0" lang="en-US" sz="5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uLnTx/>
                <a:uFillTx/>
                <a:latin typeface="Arial Black"/>
                <a:ea typeface="ＭＳ Ｐゴシック" charset="-128"/>
                <a:cs typeface="ＭＳ Ｐゴシック" charset="-128"/>
              </a:rPr>
              <a:t>trengths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uLnTx/>
              <a:uFillTx/>
              <a:latin typeface="Arial Black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29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411" name="Text Box 3"/>
          <p:cNvSpPr txBox="1">
            <a:spLocks noChangeArrowheads="1"/>
          </p:cNvSpPr>
          <p:nvPr/>
        </p:nvSpPr>
        <p:spPr bwMode="auto">
          <a:xfrm>
            <a:off x="2819400" y="5486400"/>
            <a:ext cx="3505200" cy="350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7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SUPPORTED BY:</a:t>
            </a:r>
          </a:p>
        </p:txBody>
      </p:sp>
      <p:pic>
        <p:nvPicPr>
          <p:cNvPr id="4099" name="Picture 3" descr="FNRI-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7088"/>
            <a:ext cx="217170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afe_log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87" y="5907088"/>
            <a:ext cx="3498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R4_logo_2010_CMYK%20copy_small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0" y="5806440"/>
            <a:ext cx="1859340" cy="105156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8800" y="1485900"/>
            <a:ext cx="80264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>
            <a:lvl1pPr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badi MT Condensed Light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9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52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77"/>
    </mc:Choice>
    <mc:Fallback xmlns="">
      <p:transition xmlns:p14="http://schemas.microsoft.com/office/powerpoint/2010/main" spd="slow" advClick="0" advTm="48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801595"/>
            <a:ext cx="7772400" cy="2430203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WHITEFLY</a:t>
            </a:r>
            <a:b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</a:br>
            <a: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 </a:t>
            </a:r>
            <a:b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</a:br>
            <a:r>
              <a:rPr lang="en-US" sz="6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138213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205240"/>
            <a:ext cx="7772400" cy="2430203"/>
          </a:xfrm>
        </p:spPr>
        <p:txBody>
          <a:bodyPr/>
          <a:lstStyle/>
          <a:p>
            <a:pPr>
              <a:defRPr/>
            </a:pPr>
            <a: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ORGANIZERS</a:t>
            </a:r>
            <a:b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</a:br>
            <a: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  <a:t> </a:t>
            </a:r>
            <a:br>
              <a:rPr lang="en-US" sz="6600" b="1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  <a:ea typeface="ＭＳ Ｐゴシック" charset="-128"/>
                <a:cs typeface="ＭＳ Ｐゴシック" charset="-128"/>
              </a:rPr>
            </a:br>
            <a: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EILEEN BUSS</a:t>
            </a:r>
            <a:b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CATHARINE MANNION</a:t>
            </a:r>
            <a:b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LANCE OSBORNE</a:t>
            </a:r>
            <a:b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BILL SCHALL</a:t>
            </a:r>
            <a:br>
              <a:rPr lang="en-US" sz="2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</a:br>
            <a:endParaRPr lang="en-US" sz="28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74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2104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 new pest can impact many commodities.</a:t>
            </a:r>
          </a:p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 new pest impacts production systems not just a host plant – not in a vacuum.</a:t>
            </a:r>
          </a:p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Solutions require cooperation between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Regulators, Industries, Scientists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and the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</a:rPr>
              <a:t> Public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228600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INVASIVE </a:t>
            </a:r>
            <a:r>
              <a:rPr lang="en-US" sz="44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WHITEFLIES</a:t>
            </a:r>
            <a:endParaRPr lang="en-US" sz="44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7516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08981" y="2743200"/>
            <a:ext cx="5126037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Aleurodicus</a:t>
            </a:r>
            <a:r>
              <a:rPr lang="en-US" sz="2800" b="1" i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800" b="1" i="1" dirty="0" err="1" smtClean="0">
                <a:solidFill>
                  <a:srgbClr val="FFFF00"/>
                </a:solidFill>
                <a:latin typeface="Arial"/>
                <a:cs typeface="Arial"/>
              </a:rPr>
              <a:t>dugesii</a:t>
            </a:r>
            <a:endParaRPr lang="en-US" sz="2800" b="1" i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US" sz="2800" b="1" i="1" kern="1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Bemisia tabaci </a:t>
            </a:r>
            <a:r>
              <a:rPr lang="en-US" sz="2800" b="1" i="1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B-biotype</a:t>
            </a:r>
          </a:p>
          <a:p>
            <a:pPr marL="0" indent="0">
              <a:buFontTx/>
              <a:buNone/>
              <a:defRPr/>
            </a:pPr>
            <a:r>
              <a:rPr lang="en-US" sz="2800" b="1" i="1" kern="12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Bemisia </a:t>
            </a:r>
            <a:r>
              <a:rPr lang="en-US" sz="2800" b="1" i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tabaci </a:t>
            </a:r>
            <a:r>
              <a:rPr lang="en-US" sz="2800" b="1" i="1" kern="1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Q-</a:t>
            </a:r>
            <a:r>
              <a:rPr lang="en-US" sz="2800" b="1" i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cs typeface="Arial"/>
              </a:rPr>
              <a:t>biotype</a:t>
            </a:r>
          </a:p>
          <a:p>
            <a:pPr marL="0" indent="0">
              <a:buFontTx/>
              <a:buNone/>
              <a:defRPr/>
            </a:pPr>
            <a:endParaRPr lang="en-US" sz="2800" b="1" i="1" kern="1200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endParaRPr lang="en-US" sz="2800" b="1" i="1" kern="12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135000"/>
              <a:buFont typeface="Wingdings" charset="0"/>
              <a:buNone/>
              <a:defRPr/>
            </a:pPr>
            <a:endParaRPr lang="en-US" sz="2800" b="1" dirty="0">
              <a:latin typeface="Arial" charset="0"/>
              <a:cs typeface="+mn-cs"/>
            </a:endParaRPr>
          </a:p>
        </p:txBody>
      </p:sp>
      <p:sp>
        <p:nvSpPr>
          <p:cNvPr id="3133443" name="Rectangle 3"/>
          <p:cNvSpPr>
            <a:spLocks noChangeArrowheads="1"/>
          </p:cNvSpPr>
          <p:nvPr/>
        </p:nvSpPr>
        <p:spPr bwMode="auto">
          <a:xfrm>
            <a:off x="2155632" y="381000"/>
            <a:ext cx="4975616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OLD</a:t>
            </a:r>
            <a:r>
              <a:rPr lang="en-US" sz="44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+mn-cs"/>
              </a:rPr>
              <a:t> IMPORTED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cs typeface="+mn-cs"/>
              </a:rPr>
              <a:t>WHITEFLIES</a:t>
            </a:r>
            <a:endParaRPr lang="en-US" sz="44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50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3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6" y="1628224"/>
            <a:ext cx="7836734" cy="522122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351" y="152931"/>
            <a:ext cx="8433298" cy="1143000"/>
          </a:xfrm>
        </p:spPr>
        <p:txBody>
          <a:bodyPr/>
          <a:lstStyle/>
          <a:p>
            <a:r>
              <a:rPr lang="en-US" dirty="0" smtClean="0">
                <a:solidFill>
                  <a:srgbClr val="FE9B03"/>
                </a:solidFill>
              </a:rPr>
              <a:t>Bemisia</a:t>
            </a:r>
            <a:endParaRPr lang="en-US" dirty="0">
              <a:solidFill>
                <a:srgbClr val="FE9B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7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98656" y="644004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6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Significance</a:t>
            </a:r>
          </a:p>
          <a:p>
            <a:pPr algn="ctr"/>
            <a:r>
              <a:rPr lang="en-US" sz="6600" b="1" dirty="0" smtClean="0">
                <a:solidFill>
                  <a:srgbClr val="FE9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Bemisia</a:t>
            </a:r>
            <a:endParaRPr lang="en-US" sz="6600" b="1" dirty="0">
              <a:solidFill>
                <a:srgbClr val="FE9B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98756" y="2907876"/>
            <a:ext cx="6934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Clr>
                <a:srgbClr val="FF0000"/>
              </a:buClr>
              <a:buSzPct val="155000"/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Major economic losses</a:t>
            </a:r>
          </a:p>
          <a:p>
            <a:pPr>
              <a:buClr>
                <a:srgbClr val="FF0000"/>
              </a:buClr>
              <a:buSzPct val="155000"/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Jobs lost</a:t>
            </a:r>
          </a:p>
          <a:p>
            <a:pPr>
              <a:buClr>
                <a:srgbClr val="FF0000"/>
              </a:buClr>
              <a:buSzPct val="155000"/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People displaced</a:t>
            </a:r>
          </a:p>
          <a:p>
            <a:pPr>
              <a:buClr>
                <a:srgbClr val="FF0000"/>
              </a:buClr>
              <a:buSzPct val="155000"/>
              <a:buFontTx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Contributes to Famine and     	even death in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158109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2" y="651935"/>
            <a:ext cx="8732951" cy="5486400"/>
          </a:xfrm>
        </p:spPr>
        <p:txBody>
          <a:bodyPr/>
          <a:lstStyle/>
          <a:p>
            <a:r>
              <a:rPr lang="en-US" sz="4000" b="1" cap="all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  <a:t>Misuse of pesticides threatens the long-term viability and sustainability of the ornamental industry</a:t>
            </a:r>
            <a:r>
              <a:rPr lang="en-US" sz="4000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  <a:t/>
            </a:r>
            <a:br>
              <a:rPr lang="en-US" sz="4000" baseline="0" dirty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</a:br>
            <a:endParaRPr lang="en-US" sz="4000" baseline="0" dirty="0">
              <a:solidFill>
                <a:srgbClr val="FE9B03"/>
              </a:solidFill>
              <a:effectLst>
                <a:outerShdw blurRad="50800" dist="38100" dir="2700000" algn="tl" rotWithShape="0">
                  <a:srgbClr val="000100"/>
                </a:outerShdw>
              </a:effectLst>
              <a:latin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9271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baseline="0" dirty="0" smtClean="0">
                <a:solidFill>
                  <a:srgbClr val="FE9B03"/>
                </a:solidFill>
                <a:effectLst>
                  <a:outerShdw blurRad="50800" dist="38100" dir="2700000" algn="tl" rotWithShape="0">
                    <a:srgbClr val="000100"/>
                  </a:outerShdw>
                </a:effectLst>
                <a:latin typeface="Arial Black"/>
              </a:rPr>
              <a:t>Off Label uses</a:t>
            </a:r>
            <a:endParaRPr lang="en-US" sz="4000" baseline="0" dirty="0">
              <a:solidFill>
                <a:srgbClr val="FE9B03"/>
              </a:solidFill>
              <a:effectLst>
                <a:outerShdw blurRad="50800" dist="38100" dir="2700000" algn="tl" rotWithShape="0">
                  <a:srgbClr val="000100"/>
                </a:outerShdw>
              </a:effectLst>
              <a:latin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Distributors selling </a:t>
            </a:r>
            <a:r>
              <a:rPr lang="en-US" dirty="0" err="1" smtClean="0"/>
              <a:t>ag</a:t>
            </a:r>
            <a:r>
              <a:rPr lang="en-US" dirty="0" smtClean="0"/>
              <a:t> products for use on ornamentals.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People knowing this is an illegal practice but willfully applying them!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414"/>
            <a:ext cx="113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 Black"/>
              </a:rPr>
              <a:t>ISSUES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454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522</TotalTime>
  <Words>266</Words>
  <Application>Microsoft Macintosh PowerPoint</Application>
  <PresentationFormat>On-screen Show (4:3)</PresentationFormat>
  <Paragraphs>106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Theme</vt:lpstr>
      <vt:lpstr>PowerPoint Presentation</vt:lpstr>
      <vt:lpstr>WHITEFLY   IST</vt:lpstr>
      <vt:lpstr>ORGANIZERS   EILEEN BUSS CATHARINE MANNION LANCE OSBORNE BILL SCHALL </vt:lpstr>
      <vt:lpstr>PowerPoint Presentation</vt:lpstr>
      <vt:lpstr>PowerPoint Presentation</vt:lpstr>
      <vt:lpstr>Bemisia</vt:lpstr>
      <vt:lpstr>PowerPoint Presentation</vt:lpstr>
      <vt:lpstr>Misuse of pesticides threatens the long-term viability and sustainability of the ornamental industry </vt:lpstr>
      <vt:lpstr>Off Label uses</vt:lpstr>
      <vt:lpstr>POTENTIAL CONTAMINATION</vt:lpstr>
      <vt:lpstr>POTENTIAL CONTAMINATION</vt:lpstr>
      <vt:lpstr>Treated Coconuts NOT Harvested</vt:lpstr>
      <vt:lpstr>Box Stores: Friend or Foe?</vt:lpstr>
      <vt:lpstr>Pollinators </vt:lpstr>
      <vt:lpstr>Solutions</vt:lpstr>
      <vt:lpstr>PowerPoint Presentation</vt:lpstr>
    </vt:vector>
  </TitlesOfParts>
  <Company>University of Florida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Osborne</dc:creator>
  <cp:lastModifiedBy>LANCE OSBORNE</cp:lastModifiedBy>
  <cp:revision>54</cp:revision>
  <dcterms:created xsi:type="dcterms:W3CDTF">2012-11-04T12:01:24Z</dcterms:created>
  <dcterms:modified xsi:type="dcterms:W3CDTF">2013-03-12T11:16:05Z</dcterms:modified>
</cp:coreProperties>
</file>